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85" r:id="rId4"/>
    <p:sldId id="259" r:id="rId5"/>
    <p:sldId id="262" r:id="rId6"/>
    <p:sldId id="261" r:id="rId7"/>
    <p:sldId id="263" r:id="rId8"/>
    <p:sldId id="264" r:id="rId9"/>
    <p:sldId id="266" r:id="rId10"/>
    <p:sldId id="270" r:id="rId11"/>
    <p:sldId id="268" r:id="rId12"/>
    <p:sldId id="269" r:id="rId13"/>
    <p:sldId id="291" r:id="rId14"/>
    <p:sldId id="260" r:id="rId15"/>
    <p:sldId id="265" r:id="rId16"/>
    <p:sldId id="272" r:id="rId17"/>
    <p:sldId id="267" r:id="rId18"/>
    <p:sldId id="274" r:id="rId19"/>
    <p:sldId id="273" r:id="rId20"/>
    <p:sldId id="275" r:id="rId21"/>
    <p:sldId id="276" r:id="rId22"/>
    <p:sldId id="280" r:id="rId23"/>
    <p:sldId id="278" r:id="rId24"/>
    <p:sldId id="286" r:id="rId25"/>
    <p:sldId id="281" r:id="rId26"/>
    <p:sldId id="271" r:id="rId27"/>
    <p:sldId id="282" r:id="rId28"/>
    <p:sldId id="290" r:id="rId29"/>
    <p:sldId id="288" r:id="rId30"/>
    <p:sldId id="289" r:id="rId31"/>
    <p:sldId id="284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8"/>
    <a:srgbClr val="FFFF80"/>
    <a:srgbClr val="6464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42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9AD42-8275-4BC9-9C93-FD98B0DAE6AB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F8194-857E-4DF4-9635-D5B5AA041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0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118E8-1B6C-4F01-A41D-88F8EA34A89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9CB02-B3CA-4F63-9EDB-19784EDE7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9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CB02-B3CA-4F63-9EDB-19784EDE79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0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gilev.ru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3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5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1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2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2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0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4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1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6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C8"/>
            </a:gs>
            <a:gs pos="100000">
              <a:srgbClr val="FFFF8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D9A3-05D5-4B7D-AA0E-308F86EE98B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4326-F02C-4E17-9F6D-345CA8090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8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7742" y="1080266"/>
            <a:ext cx="10003354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ambria" panose="02040503050406030204" pitchFamily="18" charset="0"/>
              </a:rPr>
              <a:t>Опыт использования </a:t>
            </a:r>
          </a:p>
          <a:p>
            <a:r>
              <a:rPr lang="ru-RU" sz="4800" b="1" dirty="0" smtClean="0">
                <a:latin typeface="Cambria" panose="02040503050406030204" pitchFamily="18" charset="0"/>
              </a:rPr>
              <a:t>больших баз 1С </a:t>
            </a:r>
          </a:p>
          <a:p>
            <a:r>
              <a:rPr lang="ru-RU" sz="4800" b="1" dirty="0" smtClean="0">
                <a:latin typeface="Cambria" panose="02040503050406030204" pitchFamily="18" charset="0"/>
              </a:rPr>
              <a:t>на PostgreSQL</a:t>
            </a:r>
            <a:endParaRPr lang="ru-RU" sz="4800" b="1" dirty="0">
              <a:latin typeface="Cambria" panose="0204050305040603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97742" y="3757652"/>
            <a:ext cx="9144000" cy="19293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Cambria" panose="02040503050406030204" pitchFamily="18" charset="0"/>
              </a:rPr>
              <a:t>Дмитрий </a:t>
            </a:r>
            <a:r>
              <a:rPr lang="ru-RU" sz="3600" dirty="0" err="1" smtClean="0">
                <a:latin typeface="Cambria" panose="02040503050406030204" pitchFamily="18" charset="0"/>
              </a:rPr>
              <a:t>Юхтимовский</a:t>
            </a:r>
            <a:r>
              <a:rPr lang="en-US" sz="3600" dirty="0" smtClean="0">
                <a:latin typeface="Cambria" panose="02040503050406030204" pitchFamily="18" charset="0"/>
              </a:rPr>
              <a:t/>
            </a:r>
            <a:br>
              <a:rPr lang="en-US" sz="3600" dirty="0" smtClean="0">
                <a:latin typeface="Cambria" panose="02040503050406030204" pitchFamily="18" charset="0"/>
              </a:rPr>
            </a:br>
            <a:r>
              <a:rPr lang="en-US" sz="3600" dirty="0" smtClean="0">
                <a:latin typeface="Cambria" panose="02040503050406030204" pitchFamily="18" charset="0"/>
              </a:rPr>
              <a:t>nukewin@gilev.ru</a:t>
            </a:r>
            <a:br>
              <a:rPr lang="en-US" sz="3600" dirty="0" smtClean="0">
                <a:latin typeface="Cambria" panose="02040503050406030204" pitchFamily="18" charset="0"/>
              </a:rPr>
            </a:br>
            <a:endParaRPr lang="ru-RU" sz="4000" dirty="0">
              <a:latin typeface="Cambria" panose="020405030504060302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8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5211" y="2626072"/>
            <a:ext cx="3896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ambria" panose="02040503050406030204" pitchFamily="18" charset="0"/>
              </a:rPr>
              <a:t>И при этом сервер очень дорогой.</a:t>
            </a: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11266" name="Picture 2" descr="http://ukrks.info/wordpress/wp-content/uploads/2014/12/%D1%8D%D0%BA%D0%BE%D0%BD%D0%BE%D0%BC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20" y="1368436"/>
            <a:ext cx="8021136" cy="53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4303" y="511832"/>
            <a:ext cx="11676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10 терабайт онлайн?</a:t>
            </a:r>
            <a:endParaRPr lang="en-US" sz="4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/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8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8607" y="1167583"/>
            <a:ext cx="92674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Дорога ложка к обеду</a:t>
            </a:r>
            <a:endParaRPr lang="en-US" sz="4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/>
          </a:p>
          <a:p>
            <a:endParaRPr lang="ru-RU" dirty="0"/>
          </a:p>
          <a:p>
            <a:r>
              <a:rPr lang="ru-RU" sz="4000" dirty="0" smtClean="0">
                <a:latin typeface="Cambria" panose="02040503050406030204" pitchFamily="18" charset="0"/>
              </a:rPr>
              <a:t>Пользователям наиболее интересны самые свежие данные, скорость их получения наиболее важна.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4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6527" y="1167583"/>
            <a:ext cx="8859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Разделяй и властвуй</a:t>
            </a:r>
            <a:endParaRPr lang="en-US" sz="4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/>
          </a:p>
          <a:p>
            <a:endParaRPr lang="ru-RU" dirty="0"/>
          </a:p>
          <a:p>
            <a:r>
              <a:rPr lang="ru-RU" sz="4000" dirty="0" smtClean="0">
                <a:latin typeface="Cambria" panose="02040503050406030204" pitchFamily="18" charset="0"/>
              </a:rPr>
              <a:t>Свежие данные хранятся в оперативных базах общим объёмом </a:t>
            </a:r>
            <a:r>
              <a:rPr lang="ru-RU" sz="4000" b="1" dirty="0" smtClean="0">
                <a:latin typeface="Cambria" panose="02040503050406030204" pitchFamily="18" charset="0"/>
              </a:rPr>
              <a:t>3 терабайта</a:t>
            </a:r>
            <a:r>
              <a:rPr lang="ru-RU" sz="4000" dirty="0" smtClean="0">
                <a:latin typeface="Cambria" panose="02040503050406030204" pitchFamily="18" charset="0"/>
              </a:rPr>
              <a:t>.</a:t>
            </a:r>
          </a:p>
          <a:p>
            <a:r>
              <a:rPr lang="ru-RU" sz="4000" dirty="0" smtClean="0">
                <a:latin typeface="Cambria" panose="02040503050406030204" pitchFamily="18" charset="0"/>
              </a:rPr>
              <a:t>По мере потери свежести данные переезжают в архив общим объёмом </a:t>
            </a:r>
            <a:r>
              <a:rPr lang="ru-RU" sz="4000" b="1" dirty="0" smtClean="0">
                <a:latin typeface="Cambria" panose="02040503050406030204" pitchFamily="18" charset="0"/>
              </a:rPr>
              <a:t>7 терабайт</a:t>
            </a:r>
            <a:r>
              <a:rPr lang="ru-RU" sz="4000" dirty="0" smtClean="0">
                <a:latin typeface="Cambria" panose="02040503050406030204" pitchFamily="18" charset="0"/>
              </a:rPr>
              <a:t>.</a:t>
            </a:r>
            <a:endParaRPr lang="ru-RU" sz="4000" dirty="0"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2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980" y="801823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Пробуем сами</a:t>
            </a:r>
            <a:endParaRPr lang="en-US" sz="4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/>
          </a:p>
          <a:p>
            <a:endParaRPr lang="ru-RU" dirty="0"/>
          </a:p>
          <a:p>
            <a:r>
              <a:rPr lang="ru-RU" sz="4000" dirty="0" smtClean="0">
                <a:latin typeface="Cambria" panose="02040503050406030204" pitchFamily="18" charset="0"/>
              </a:rPr>
              <a:t>Секционирование </a:t>
            </a:r>
          </a:p>
          <a:p>
            <a:r>
              <a:rPr lang="ru-RU" sz="4000" dirty="0" smtClean="0">
                <a:latin typeface="Cambria" panose="02040503050406030204" pitchFamily="18" charset="0"/>
              </a:rPr>
              <a:t>выполняется</a:t>
            </a:r>
          </a:p>
          <a:p>
            <a:r>
              <a:rPr lang="ru-RU" sz="4000" dirty="0" smtClean="0">
                <a:latin typeface="Cambria" panose="02040503050406030204" pitchFamily="18" charset="0"/>
              </a:rPr>
              <a:t>средствами 1С.</a:t>
            </a:r>
          </a:p>
          <a:p>
            <a:endParaRPr lang="ru-RU" sz="4000" dirty="0" smtClean="0">
              <a:latin typeface="Cambria" panose="02040503050406030204" pitchFamily="18" charset="0"/>
            </a:endParaRPr>
          </a:p>
          <a:p>
            <a:r>
              <a:rPr lang="ru-RU" sz="4000" dirty="0" smtClean="0">
                <a:latin typeface="Cambria" panose="02040503050406030204" pitchFamily="18" charset="0"/>
              </a:rPr>
              <a:t>А почему?</a:t>
            </a: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27650" name="Picture 2" descr="http://2.bp.blogspot.com/-SNOkRx0-80g/UlM4jh7alPI/AAAAAAAAAlw/FpdSNGHIvks/s1600/5882393559_5f486808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80" y="2194560"/>
            <a:ext cx="6536902" cy="4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3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328" y="1858298"/>
            <a:ext cx="11867371" cy="4796568"/>
          </a:xfrm>
        </p:spPr>
      </p:pic>
      <p:sp>
        <p:nvSpPr>
          <p:cNvPr id="7" name="TextBox 6"/>
          <p:cNvSpPr txBox="1"/>
          <p:nvPr/>
        </p:nvSpPr>
        <p:spPr>
          <a:xfrm>
            <a:off x="2486579" y="312611"/>
            <a:ext cx="9705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Неактуальные данные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переезжают в архив</a:t>
            </a:r>
            <a:endParaRPr lang="en-US" sz="3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56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451" y="2473402"/>
            <a:ext cx="5413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ambria" panose="02040503050406030204" pitchFamily="18" charset="0"/>
              </a:rPr>
              <a:t>В одном архиве содержится </a:t>
            </a:r>
          </a:p>
          <a:p>
            <a:r>
              <a:rPr lang="ru-RU" sz="4000" dirty="0" smtClean="0">
                <a:latin typeface="Cambria" panose="02040503050406030204" pitchFamily="18" charset="0"/>
              </a:rPr>
              <a:t>от 250 до 400 гигабайт данных.</a:t>
            </a: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http://storage.surfingbird.ru/s/13/10/25/7/r2_e69u36d16_orig_5fd14b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74" y="2348680"/>
            <a:ext cx="6012426" cy="45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8707" y="713156"/>
            <a:ext cx="8859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Архивы чередуются</a:t>
            </a:r>
            <a:endParaRPr lang="ru-RU" sz="4000" b="1" dirty="0" smtClean="0">
              <a:latin typeface="Cambria" panose="02040503050406030204" pitchFamily="18" charset="0"/>
            </a:endParaRPr>
          </a:p>
          <a:p>
            <a:endParaRPr lang="ru-RU" sz="4000" dirty="0"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0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914" y="1642305"/>
            <a:ext cx="66623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Немного истории</a:t>
            </a:r>
          </a:p>
          <a:p>
            <a:endParaRPr lang="ru-RU" sz="3600" b="1" dirty="0" smtClean="0">
              <a:latin typeface="Cambria" panose="02040503050406030204" pitchFamily="18" charset="0"/>
            </a:endParaRPr>
          </a:p>
          <a:p>
            <a:r>
              <a:rPr lang="ru-RU" sz="3600" dirty="0" smtClean="0">
                <a:latin typeface="Cambria" panose="02040503050406030204" pitchFamily="18" charset="0"/>
              </a:rPr>
              <a:t>1С 7</a:t>
            </a:r>
            <a:r>
              <a:rPr lang="en-US" sz="3600" dirty="0" smtClean="0">
                <a:latin typeface="Cambria" panose="02040503050406030204" pitchFamily="18" charset="0"/>
              </a:rPr>
              <a:t>.7: </a:t>
            </a:r>
            <a:r>
              <a:rPr lang="ru-RU" sz="3600" dirty="0" smtClean="0">
                <a:latin typeface="Cambria" panose="02040503050406030204" pitchFamily="18" charset="0"/>
              </a:rPr>
              <a:t>только </a:t>
            </a:r>
            <a:r>
              <a:rPr lang="en-US" sz="3600" dirty="0" smtClean="0">
                <a:latin typeface="Cambria" panose="02040503050406030204" pitchFamily="18" charset="0"/>
              </a:rPr>
              <a:t>MS Windows + MS SQL Server</a:t>
            </a:r>
            <a:endParaRPr lang="ru-RU" sz="3600" dirty="0" smtClean="0">
              <a:latin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</a:rPr>
              <a:t>1C 8.0: </a:t>
            </a:r>
            <a:r>
              <a:rPr lang="ru-RU" sz="4000" dirty="0" smtClean="0">
                <a:latin typeface="Cambria" panose="02040503050406030204" pitchFamily="18" charset="0"/>
              </a:rPr>
              <a:t>только </a:t>
            </a:r>
            <a:r>
              <a:rPr lang="en-US" sz="4000" dirty="0" smtClean="0">
                <a:latin typeface="Cambria" panose="02040503050406030204" pitchFamily="18" charset="0"/>
              </a:rPr>
              <a:t>MS Windows + MS SQL Server</a:t>
            </a: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14338" name="Picture 2" descr="http://img-fotki.yandex.ru/get/9310/47407354.da3/0_15b335_269bb99b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1" y="1915805"/>
            <a:ext cx="5199523" cy="48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4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allpapercave.com/wp/ZoFoDw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38" y="606264"/>
            <a:ext cx="9139084" cy="60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3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914" y="1642305"/>
            <a:ext cx="66623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Немного истории</a:t>
            </a:r>
          </a:p>
          <a:p>
            <a:endParaRPr lang="ru-RU" sz="3600" b="1" dirty="0" smtClean="0">
              <a:latin typeface="Cambria" panose="02040503050406030204" pitchFamily="18" charset="0"/>
            </a:endParaRPr>
          </a:p>
          <a:p>
            <a:r>
              <a:rPr lang="ru-RU" sz="3600" dirty="0" smtClean="0">
                <a:latin typeface="Cambria" panose="02040503050406030204" pitchFamily="18" charset="0"/>
              </a:rPr>
              <a:t>1С </a:t>
            </a:r>
            <a:r>
              <a:rPr lang="en-US" sz="3600" dirty="0" smtClean="0">
                <a:latin typeface="Cambria" panose="02040503050406030204" pitchFamily="18" charset="0"/>
              </a:rPr>
              <a:t>8.1: </a:t>
            </a:r>
            <a:r>
              <a:rPr lang="ru-RU" sz="3600" dirty="0" smtClean="0">
                <a:latin typeface="Cambria" panose="02040503050406030204" pitchFamily="18" charset="0"/>
              </a:rPr>
              <a:t>появилась возможность использовать</a:t>
            </a: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82" y="3657674"/>
            <a:ext cx="8327923" cy="305390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35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0942" y="606264"/>
            <a:ext cx="112382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Негативный опыт</a:t>
            </a:r>
          </a:p>
          <a:p>
            <a:endParaRPr lang="ru-RU" sz="3600" b="1" dirty="0" smtClean="0">
              <a:latin typeface="Cambria" panose="02040503050406030204" pitchFamily="18" charset="0"/>
            </a:endParaRPr>
          </a:p>
          <a:p>
            <a:r>
              <a:rPr lang="ru-RU" sz="4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«На </a:t>
            </a:r>
            <a:r>
              <a:rPr lang="ru-RU" sz="4000" i="1" dirty="0">
                <a:solidFill>
                  <a:srgbClr val="002060"/>
                </a:solidFill>
                <a:latin typeface="Cambria" panose="02040503050406030204" pitchFamily="18" charset="0"/>
              </a:rPr>
              <a:t>Core2duo 2.13 2Гб РАМ поставил </a:t>
            </a:r>
            <a:r>
              <a:rPr lang="ru-RU" sz="40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Post</a:t>
            </a:r>
            <a:r>
              <a:rPr lang="en-US" sz="4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</a:t>
            </a:r>
            <a:r>
              <a:rPr lang="ru-RU" sz="40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reSQL</a:t>
            </a:r>
            <a:r>
              <a:rPr lang="ru-RU" sz="4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4000" i="1" dirty="0">
                <a:solidFill>
                  <a:srgbClr val="002060"/>
                </a:solidFill>
                <a:latin typeface="Cambria" panose="02040503050406030204" pitchFamily="18" charset="0"/>
              </a:rPr>
              <a:t> и </a:t>
            </a:r>
            <a:r>
              <a:rPr lang="ru-RU" sz="4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1с</a:t>
            </a:r>
            <a:r>
              <a:rPr lang="en-US" sz="4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4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8.1</a:t>
            </a:r>
            <a:r>
              <a:rPr lang="ru-RU" sz="4000" i="1" dirty="0">
                <a:solidFill>
                  <a:srgbClr val="002060"/>
                </a:solidFill>
                <a:latin typeface="Cambria" panose="02040503050406030204" pitchFamily="18" charset="0"/>
              </a:rPr>
              <a:t>,  отчет делается в 12 раз медленнее чем в файловом варианте на этой же </a:t>
            </a:r>
            <a:r>
              <a:rPr lang="ru-RU" sz="4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машине»</a:t>
            </a:r>
            <a:endParaRPr lang="ru-RU" sz="4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9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6527" y="1167583"/>
            <a:ext cx="88595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Команда 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Gilev.ru</a:t>
            </a:r>
          </a:p>
          <a:p>
            <a:endParaRPr lang="en-US" dirty="0"/>
          </a:p>
          <a:p>
            <a:endParaRPr lang="ru-RU" dirty="0"/>
          </a:p>
          <a:p>
            <a:r>
              <a:rPr lang="ru-RU" sz="4000" dirty="0" smtClean="0">
                <a:latin typeface="Cambria" panose="02040503050406030204" pitchFamily="18" charset="0"/>
              </a:rPr>
              <a:t>Основное направление – </a:t>
            </a:r>
          </a:p>
          <a:p>
            <a:r>
              <a:rPr lang="ru-RU" sz="4000" dirty="0" smtClean="0">
                <a:latin typeface="Cambria" panose="02040503050406030204" pitchFamily="18" charset="0"/>
              </a:rPr>
              <a:t>повышение производительности 1С:Предприятия</a:t>
            </a:r>
            <a:endParaRPr lang="ru-RU" sz="4000" dirty="0">
              <a:latin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9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0942" y="606264"/>
            <a:ext cx="112382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Ещё негативный опыт</a:t>
            </a:r>
          </a:p>
          <a:p>
            <a:endParaRPr lang="ru-RU" sz="3600" b="1" dirty="0" smtClean="0">
              <a:latin typeface="Cambria" panose="02040503050406030204" pitchFamily="18" charset="0"/>
            </a:endParaRPr>
          </a:p>
          <a:p>
            <a:r>
              <a:rPr lang="ru-RU" sz="4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</a:t>
            </a:r>
            <a:r>
              <a:rPr lang="ru-RU" sz="4000" i="1" dirty="0">
                <a:solidFill>
                  <a:srgbClr val="002060"/>
                </a:solidFill>
                <a:latin typeface="Cambria" panose="02040503050406030204" pitchFamily="18" charset="0"/>
              </a:rPr>
              <a:t>Так вот эти две строчки на MS SQL выполняются за пять минут, на </a:t>
            </a:r>
            <a:r>
              <a:rPr lang="ru-RU" sz="40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постгресе</a:t>
            </a:r>
            <a:r>
              <a:rPr lang="ru-RU" sz="4000" i="1" dirty="0">
                <a:solidFill>
                  <a:srgbClr val="002060"/>
                </a:solidFill>
                <a:latin typeface="Cambria" panose="02040503050406030204" pitchFamily="18" charset="0"/>
              </a:rPr>
              <a:t> за 6 часов. Естественно на одном и том же железе и на одних и тех же данных.</a:t>
            </a:r>
            <a:r>
              <a:rPr lang="ru-RU" sz="40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»</a:t>
            </a:r>
            <a:endParaRPr lang="ru-RU" sz="4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3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0942" y="606264"/>
            <a:ext cx="1123827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Снова негативный опыт</a:t>
            </a:r>
          </a:p>
          <a:p>
            <a:endParaRPr lang="ru-RU" sz="2400" b="1" dirty="0" smtClean="0">
              <a:latin typeface="Cambria" panose="02040503050406030204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Cambria" panose="02040503050406030204" pitchFamily="18" charset="0"/>
              </a:rPr>
              <a:t>День добрый!</a:t>
            </a:r>
            <a:endParaRPr lang="ru-RU" sz="2400" b="0" i="1" dirty="0" smtClean="0">
              <a:solidFill>
                <a:srgbClr val="002060"/>
              </a:solidFill>
              <a:effectLst/>
              <a:latin typeface="Cambria" panose="02040503050406030204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Пишу </a:t>
            </a:r>
            <a:r>
              <a:rPr lang="ru-RU" sz="2400" i="1" dirty="0">
                <a:solidFill>
                  <a:srgbClr val="002060"/>
                </a:solidFill>
                <a:latin typeface="Cambria" panose="02040503050406030204" pitchFamily="18" charset="0"/>
              </a:rPr>
              <a:t>здесь, как последняя надежда на вас. Больше года развернули сервер 1С + PostgreSQL согласно вашим рекомендациям, спустя несколько месяцев обновили конфигурацию, полет нормальный</a:t>
            </a:r>
            <a:r>
              <a:rPr lang="ru-RU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Еще </a:t>
            </a:r>
            <a:r>
              <a:rPr lang="ru-RU" sz="2400" i="1" dirty="0">
                <a:solidFill>
                  <a:srgbClr val="002060"/>
                </a:solidFill>
                <a:latin typeface="Cambria" panose="02040503050406030204" pitchFamily="18" charset="0"/>
              </a:rPr>
              <a:t>через несколько месяцев сделали доработки и я обновил платформу 1С и 1С начала подвисать периодически, приходиться перезапускать демон, хотя если не трогать он минут через 30-90 отвиснуть. сейчас еще сделали доработку, виснуть стала чаще, 1С-ники отмахиваются, мол вы используете все бесплатное, linux, pgsql, поэтому проблема в этом, 1с здесь не причем, мол переходите на microsoft. В общем нет толкового администратора 1С, я даже не знаю, что тут сделать, куда копать </a:t>
            </a:r>
            <a:r>
              <a:rPr lang="ru-RU" sz="24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:(</a:t>
            </a:r>
            <a:r>
              <a:rPr lang="ru-RU" sz="24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»</a:t>
            </a:r>
            <a:endParaRPr lang="ru-RU" sz="4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8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0942" y="606264"/>
            <a:ext cx="1123827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Массовое впечатление</a:t>
            </a:r>
            <a:endParaRPr lang="ru-RU" sz="2400" b="1" dirty="0" smtClean="0">
              <a:latin typeface="Cambria" panose="02040503050406030204" pitchFamily="18" charset="0"/>
            </a:endParaRPr>
          </a:p>
          <a:p>
            <a:endParaRPr lang="ru-RU" sz="2400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«ваш бесплатный </a:t>
            </a:r>
            <a:r>
              <a:rPr lang="ru-RU" sz="36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постгрес</a:t>
            </a:r>
            <a:r>
              <a:rPr lang="ru-RU" sz="3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никуда не годится. </a:t>
            </a:r>
          </a:p>
          <a:p>
            <a:r>
              <a:rPr lang="ru-RU" sz="3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Как заплачено – так и получено!»</a:t>
            </a:r>
          </a:p>
          <a:p>
            <a:endParaRPr lang="ru-RU" sz="3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Некуда бежать: </a:t>
            </a:r>
            <a:b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корпоративная поддержка 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PostgreSQL 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стране либо не оказывается совсем, либо спихивает проблемы на 1С;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Поддержка 1С спихивает проблемы на 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PostgreSQL.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60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0877" y="606264"/>
            <a:ext cx="105598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Но есть нюансы!</a:t>
            </a:r>
          </a:p>
          <a:p>
            <a:endParaRPr lang="ru-RU" sz="2400" b="1" dirty="0" smtClean="0">
              <a:latin typeface="Cambria" panose="02040503050406030204" pitchFamily="18" charset="0"/>
            </a:endParaRPr>
          </a:p>
          <a:p>
            <a:endParaRPr lang="ru-RU" sz="36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Опыт обеспечения комфортной работы нескольких сотен пользователей с базой в 100+ гигабайт ещё на 1С 8.1 и 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PostgreSQL 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8.1</a:t>
            </a:r>
          </a:p>
          <a:p>
            <a:endParaRPr lang="ru-RU" sz="3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Сравнительный опыт работы одной и той же базы на 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Oracle 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 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PostgreSQL </a:t>
            </a:r>
            <a:endParaRPr lang="ru-RU" sz="4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0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4303" y="1432174"/>
            <a:ext cx="10559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2016 год: что изменилось?</a:t>
            </a:r>
          </a:p>
          <a:p>
            <a:endParaRPr lang="ru-RU" sz="2400" b="1" dirty="0" smtClean="0">
              <a:latin typeface="Cambria" panose="020405030504060302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Курс 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$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санкции, </a:t>
            </a:r>
            <a:r>
              <a:rPr lang="ru-RU" sz="36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импортозамещение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00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0277" y="1300319"/>
            <a:ext cx="105598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2016 год: что ещё изменилось?</a:t>
            </a:r>
          </a:p>
          <a:p>
            <a:endParaRPr lang="ru-RU" sz="2400" b="1" dirty="0" smtClean="0">
              <a:latin typeface="Cambria" panose="020405030504060302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Главное: теперь есть отечественная компания, которая вплотную занимается проблемами совместной работы 1С и 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PostgreSQL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!</a:t>
            </a:r>
          </a:p>
          <a:p>
            <a:endParaRPr lang="ru-RU" sz="4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638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53" y="4177791"/>
            <a:ext cx="5222149" cy="215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45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engrinews.kz/userdata/news/2014/news_248243/photo_113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19" y="1642305"/>
            <a:ext cx="8972100" cy="49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4681" y="264424"/>
            <a:ext cx="899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Бесплатная СУБД!</a:t>
            </a:r>
            <a:endParaRPr lang="ru-RU" sz="40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669" y="2556704"/>
            <a:ext cx="2724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Есть же </a:t>
            </a:r>
          </a:p>
          <a:p>
            <a:pPr algn="r"/>
            <a:r>
              <a:rPr lang="ru-RU" sz="3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 другие бесплатные СУБД</a:t>
            </a:r>
            <a:endParaRPr lang="ru-RU" sz="40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13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1096" y="460960"/>
            <a:ext cx="1055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Выбор инструмента важен</a:t>
            </a:r>
            <a:endParaRPr lang="ru-RU" sz="2400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2" descr="https://otvet.imgsmail.ru/download/b9869425f72669f629cabc86cc6a55be_i-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42" y="1457325"/>
            <a:ext cx="57150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5973" y="2160535"/>
            <a:ext cx="563388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Оценивая новую задачу – правильно подберите инструменты.</a:t>
            </a:r>
          </a:p>
          <a:p>
            <a:r>
              <a:rPr lang="ru-RU" sz="4000" dirty="0" smtClean="0">
                <a:latin typeface="Cambria" panose="02040503050406030204" pitchFamily="18" charset="0"/>
              </a:rPr>
              <a:t>СУБД – это тоже инструмент.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19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393" y="797943"/>
            <a:ext cx="1055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Есть нерешённые проблемы</a:t>
            </a:r>
            <a:endParaRPr 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168" y="1880315"/>
            <a:ext cx="109138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>
                <a:latin typeface="Cambria" panose="02040503050406030204" pitchFamily="18" charset="0"/>
              </a:rPr>
              <a:t>Неполная поддержка платформой 1С полноценных механизмов диагностики (технологический журнал) для «всех остальных СУБД»;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Cambria" panose="02040503050406030204" pitchFamily="18" charset="0"/>
              </a:rPr>
              <a:t>недостаточное количество подготовленных кадров;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Cambria" panose="02040503050406030204" pitchFamily="18" charset="0"/>
              </a:rPr>
              <a:t>сильны воспоминания о проблемах прошлого.</a:t>
            </a:r>
          </a:p>
          <a:p>
            <a:pPr marL="571500" indent="-571500">
              <a:buFontTx/>
              <a:buChar char="-"/>
            </a:pPr>
            <a:endParaRPr lang="ru-RU" sz="4000" dirty="0" smtClean="0"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94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9148" y="790180"/>
            <a:ext cx="1055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Использование 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PostgreSQL </a:t>
            </a:r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наших сервисах</a:t>
            </a:r>
            <a:endParaRPr 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684" y="2433680"/>
            <a:ext cx="11208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Благодаря появлению компании </a:t>
            </a:r>
            <a:r>
              <a:rPr lang="en-US" sz="3600" dirty="0" smtClean="0">
                <a:latin typeface="Cambria" panose="02040503050406030204" pitchFamily="18" charset="0"/>
              </a:rPr>
              <a:t>Postgres Professional</a:t>
            </a:r>
            <a:r>
              <a:rPr lang="ru-RU" sz="3600" dirty="0" smtClean="0">
                <a:latin typeface="Cambria" panose="02040503050406030204" pitchFamily="18" charset="0"/>
              </a:rPr>
              <a:t>, и решению коллегами ряда проблем версии под </a:t>
            </a:r>
            <a:r>
              <a:rPr lang="en-US" sz="3600" dirty="0" smtClean="0">
                <a:latin typeface="Cambria" panose="02040503050406030204" pitchFamily="18" charset="0"/>
              </a:rPr>
              <a:t>Windows</a:t>
            </a:r>
            <a:r>
              <a:rPr lang="ru-RU" sz="3600" dirty="0" smtClean="0">
                <a:latin typeface="Cambria" panose="02040503050406030204" pitchFamily="18" charset="0"/>
              </a:rPr>
              <a:t>, начали внутренний пилотный проект:</a:t>
            </a:r>
          </a:p>
          <a:p>
            <a:r>
              <a:rPr lang="ru-RU" sz="3600" dirty="0" smtClean="0">
                <a:latin typeface="Cambria" panose="02040503050406030204" pitchFamily="18" charset="0"/>
              </a:rPr>
              <a:t>архивные базы объёмом от 250 до 400 гигабайт, </a:t>
            </a:r>
          </a:p>
          <a:p>
            <a:r>
              <a:rPr lang="ru-RU" sz="3600" dirty="0" smtClean="0">
                <a:latin typeface="Cambria" panose="02040503050406030204" pitchFamily="18" charset="0"/>
              </a:rPr>
              <a:t>Текущий объём под </a:t>
            </a:r>
            <a:r>
              <a:rPr lang="en-US" sz="3600" dirty="0" smtClean="0">
                <a:latin typeface="Cambria" panose="02040503050406030204" pitchFamily="18" charset="0"/>
              </a:rPr>
              <a:t>PostgreSQL</a:t>
            </a:r>
            <a:r>
              <a:rPr lang="ru-RU" sz="3600" dirty="0" smtClean="0">
                <a:latin typeface="Cambria" panose="02040503050406030204" pitchFamily="18" charset="0"/>
              </a:rPr>
              <a:t> – 2 терабайта. </a:t>
            </a:r>
            <a:endParaRPr lang="ru-RU" sz="4000" dirty="0" smtClean="0"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5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19751"/>
            <a:ext cx="3452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отзывы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наших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клиентов</a:t>
            </a:r>
            <a:endParaRPr lang="en-US" sz="4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3151" y="890954"/>
            <a:ext cx="8702531" cy="578125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58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1096" y="417563"/>
            <a:ext cx="1055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Наши планы на 2016 год</a:t>
            </a:r>
            <a:endParaRPr 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168" y="2160535"/>
            <a:ext cx="11208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>
                <a:latin typeface="Cambria" panose="02040503050406030204" pitchFamily="18" charset="0"/>
              </a:rPr>
              <a:t>перевод всех архивных баз под </a:t>
            </a:r>
            <a:r>
              <a:rPr lang="en-US" sz="3600" dirty="0" smtClean="0">
                <a:latin typeface="Cambria" panose="02040503050406030204" pitchFamily="18" charset="0"/>
              </a:rPr>
              <a:t>PostgreSQL</a:t>
            </a:r>
            <a:r>
              <a:rPr lang="ru-RU" sz="3600" dirty="0" smtClean="0">
                <a:latin typeface="Cambria" panose="02040503050406030204" pitchFamily="18" charset="0"/>
              </a:rPr>
              <a:t>, суммарный объём </a:t>
            </a:r>
            <a:r>
              <a:rPr lang="ru-RU" sz="3600" b="1" dirty="0" smtClean="0">
                <a:latin typeface="Cambria" panose="02040503050406030204" pitchFamily="18" charset="0"/>
              </a:rPr>
              <a:t>7-10 терабайт</a:t>
            </a:r>
            <a:r>
              <a:rPr lang="ru-RU" sz="3600" dirty="0" smtClean="0">
                <a:latin typeface="Cambria" panose="02040503050406030204" pitchFamily="18" charset="0"/>
              </a:rPr>
              <a:t>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Cambria" panose="02040503050406030204" pitchFamily="18" charset="0"/>
              </a:rPr>
              <a:t>Переход с версии под </a:t>
            </a:r>
            <a:r>
              <a:rPr lang="en-US" sz="3600" dirty="0" smtClean="0">
                <a:latin typeface="Cambria" panose="02040503050406030204" pitchFamily="18" charset="0"/>
              </a:rPr>
              <a:t>Windows </a:t>
            </a:r>
            <a:r>
              <a:rPr lang="ru-RU" sz="3600" dirty="0" smtClean="0">
                <a:latin typeface="Cambria" panose="02040503050406030204" pitchFamily="18" charset="0"/>
              </a:rPr>
              <a:t>на версию под </a:t>
            </a:r>
            <a:r>
              <a:rPr lang="en-US" sz="3600" dirty="0" smtClean="0">
                <a:latin typeface="Cambria" panose="02040503050406030204" pitchFamily="18" charset="0"/>
              </a:rPr>
              <a:t>Linux</a:t>
            </a:r>
            <a:r>
              <a:rPr lang="ru-RU" sz="3600" dirty="0" smtClean="0">
                <a:latin typeface="Cambria" panose="02040503050406030204" pitchFamily="18" charset="0"/>
              </a:rPr>
              <a:t>.</a:t>
            </a:r>
            <a:endParaRPr lang="ru-RU" sz="4000" dirty="0" smtClean="0"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26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00.yaplakal.com/pics/pics_original/7/4/9/413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50" y="124856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1096" y="417563"/>
            <a:ext cx="1055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Покупайте наших слонов!</a:t>
            </a:r>
            <a:endParaRPr 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52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0476" y="2034615"/>
            <a:ext cx="1055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Вопросы</a:t>
            </a:r>
            <a:endParaRPr 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5220" y="443926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Cambria" panose="02040503050406030204" pitchFamily="18" charset="0"/>
              </a:rPr>
              <a:t>Дмитрий </a:t>
            </a:r>
            <a:r>
              <a:rPr lang="ru-RU" sz="2800" dirty="0" err="1" smtClean="0">
                <a:latin typeface="Cambria" panose="02040503050406030204" pitchFamily="18" charset="0"/>
              </a:rPr>
              <a:t>Юхтимовский</a:t>
            </a:r>
            <a:r>
              <a:rPr lang="en-US" sz="2800" dirty="0" smtClean="0">
                <a:latin typeface="Cambria" panose="02040503050406030204" pitchFamily="18" charset="0"/>
              </a:rPr>
              <a:t/>
            </a:r>
            <a:br>
              <a:rPr lang="en-US" sz="2800" dirty="0" smtClean="0">
                <a:latin typeface="Cambria" panose="02040503050406030204" pitchFamily="18" charset="0"/>
              </a:rPr>
            </a:br>
            <a:r>
              <a:rPr lang="en-US" sz="2800" dirty="0" smtClean="0">
                <a:latin typeface="Cambria" panose="02040503050406030204" pitchFamily="18" charset="0"/>
              </a:rPr>
              <a:t>nukewin@gilev.ru</a:t>
            </a:r>
            <a:br>
              <a:rPr lang="en-US" sz="2800" dirty="0" smtClean="0">
                <a:latin typeface="Cambria" panose="02040503050406030204" pitchFamily="18" charset="0"/>
              </a:rPr>
            </a:br>
            <a:endParaRPr lang="ru-RU" sz="3200" dirty="0">
              <a:latin typeface="Cambria" panose="0204050305040603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1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263" y="844417"/>
            <a:ext cx="885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Бесплатные сервисы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gilev.ru/online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657" y="1902542"/>
            <a:ext cx="11742443" cy="466049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2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9263" y="844417"/>
            <a:ext cx="885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Бесплатные сервисы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gilev.ru/online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3" r="30705"/>
          <a:stretch/>
        </p:blipFill>
        <p:spPr>
          <a:xfrm>
            <a:off x="584131" y="2374490"/>
            <a:ext cx="11111339" cy="1181637"/>
          </a:xfrm>
        </p:spPr>
      </p:pic>
      <p:sp>
        <p:nvSpPr>
          <p:cNvPr id="7" name="TextBox 6"/>
          <p:cNvSpPr txBox="1"/>
          <p:nvPr/>
        </p:nvSpPr>
        <p:spPr>
          <a:xfrm>
            <a:off x="2565237" y="4266043"/>
            <a:ext cx="5457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OVER 9000!</a:t>
            </a:r>
          </a:p>
        </p:txBody>
      </p:sp>
    </p:spTree>
    <p:extLst>
      <p:ext uri="{BB962C8B-B14F-4D97-AF65-F5344CB8AC3E}">
        <p14:creationId xmlns:p14="http://schemas.microsoft.com/office/powerpoint/2010/main" val="296319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85" y="2465442"/>
            <a:ext cx="2434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Данных заливают МНОГО!</a:t>
            </a:r>
            <a:endParaRPr lang="en-US" sz="3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https://lh4.googleusercontent.com/g6bPn7YFkWWX9rwXU73ziJVSNISunxQWc8OvA1OG2fZP3inGDpixCgYQp7O-2Q9DXAb9UH4MwVy3J5dJ0Hs5ijUZ106A016_Byl2Y5ZY8vjEh-J4iyyDvE1SogAt2EHB-KHGM1f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-737" r="6938" b="737"/>
          <a:stretch/>
        </p:blipFill>
        <p:spPr bwMode="auto">
          <a:xfrm>
            <a:off x="3043191" y="221089"/>
            <a:ext cx="8903003" cy="6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85" y="2465442"/>
            <a:ext cx="2434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Данных заливают МНОГО!</a:t>
            </a:r>
            <a:endParaRPr lang="en-US" sz="3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665" y="1167583"/>
            <a:ext cx="79883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ambria" panose="02040503050406030204" pitchFamily="18" charset="0"/>
              </a:rPr>
              <a:t>Средний объём данных, залитых всеми клиентами на наши сервисы за декабрь 2015 года – 155 гигабайт в сутки.</a:t>
            </a:r>
          </a:p>
          <a:p>
            <a:endParaRPr lang="ru-RU" sz="4000" dirty="0">
              <a:latin typeface="Cambria" panose="02040503050406030204" pitchFamily="18" charset="0"/>
            </a:endParaRPr>
          </a:p>
          <a:p>
            <a:r>
              <a:rPr lang="ru-RU" sz="4000" dirty="0" smtClean="0">
                <a:latin typeface="Cambria" panose="02040503050406030204" pitchFamily="18" charset="0"/>
              </a:rPr>
              <a:t>Пик за декабрь – </a:t>
            </a:r>
            <a:r>
              <a:rPr lang="ru-RU" sz="4000" b="1" dirty="0" smtClean="0">
                <a:latin typeface="Cambria" panose="02040503050406030204" pitchFamily="18" charset="0"/>
              </a:rPr>
              <a:t>240 гигабайт </a:t>
            </a:r>
            <a:r>
              <a:rPr lang="ru-RU" sz="4000" dirty="0" smtClean="0">
                <a:latin typeface="Cambria" panose="02040503050406030204" pitchFamily="18" charset="0"/>
              </a:rPr>
              <a:t>в сутки.</a:t>
            </a:r>
            <a:endParaRPr lang="ru-RU" sz="4000" dirty="0"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5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6527" y="1167583"/>
            <a:ext cx="88595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Размер имеет значение</a:t>
            </a:r>
            <a:endParaRPr lang="en-US" sz="4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/>
          </a:p>
          <a:p>
            <a:endParaRPr lang="ru-RU" dirty="0"/>
          </a:p>
          <a:p>
            <a:r>
              <a:rPr lang="ru-RU" sz="4000" dirty="0" smtClean="0">
                <a:latin typeface="Cambria" panose="02040503050406030204" pitchFamily="18" charset="0"/>
              </a:rPr>
              <a:t>На текущий момент суммарный объём данных в наших сервисах – </a:t>
            </a:r>
          </a:p>
          <a:p>
            <a:r>
              <a:rPr lang="ru-RU" sz="4000" b="1" dirty="0" smtClean="0">
                <a:latin typeface="Cambria" panose="02040503050406030204" pitchFamily="18" charset="0"/>
              </a:rPr>
              <a:t>10 терабайт.</a:t>
            </a:r>
          </a:p>
          <a:p>
            <a:endParaRPr lang="ru-RU" sz="4000" dirty="0"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0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5211" y="1835646"/>
            <a:ext cx="5177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10 терабайт онлайн?</a:t>
            </a:r>
            <a:endParaRPr lang="en-US" sz="4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/>
          </a:p>
          <a:p>
            <a:endParaRPr lang="ru-RU" dirty="0"/>
          </a:p>
          <a:p>
            <a:r>
              <a:rPr lang="ru-RU" sz="4000" dirty="0" smtClean="0">
                <a:latin typeface="Cambria" panose="02040503050406030204" pitchFamily="18" charset="0"/>
              </a:rPr>
              <a:t>Нужен очень мощный сервер.</a:t>
            </a:r>
            <a:br>
              <a:rPr lang="ru-RU" sz="4000" dirty="0" smtClean="0">
                <a:latin typeface="Cambria" panose="02040503050406030204" pitchFamily="18" charset="0"/>
              </a:rPr>
            </a:b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9218" name="Picture 2" descr="http://www.cnews.cz/sites/default/files/oldcnews/archive/novinky/archive/2010/09zari/ibm_zenterprise/R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87" y="44946"/>
            <a:ext cx="5992414" cy="68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57908" y="123978"/>
            <a:ext cx="3034603" cy="673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gilev.ru</a:t>
            </a:r>
            <a:endParaRPr lang="ru-RU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50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638</Words>
  <Application>Microsoft Office PowerPoint</Application>
  <PresentationFormat>Широкоэкранный</PresentationFormat>
  <Paragraphs>142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Дмитрий Юхтимовский</dc:title>
  <dc:creator>Дмитрий Мирчевич</dc:creator>
  <cp:lastModifiedBy>Дмитрий Мирчевич</cp:lastModifiedBy>
  <cp:revision>122</cp:revision>
  <dcterms:created xsi:type="dcterms:W3CDTF">2016-02-04T08:19:11Z</dcterms:created>
  <dcterms:modified xsi:type="dcterms:W3CDTF">2016-02-04T13:24:54Z</dcterms:modified>
</cp:coreProperties>
</file>